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6" r:id="rId3"/>
    <p:sldId id="277" r:id="rId4"/>
    <p:sldId id="278" r:id="rId5"/>
    <p:sldId id="259" r:id="rId6"/>
    <p:sldId id="260" r:id="rId7"/>
    <p:sldId id="276" r:id="rId8"/>
    <p:sldId id="261" r:id="rId9"/>
    <p:sldId id="275" r:id="rId10"/>
    <p:sldId id="262" r:id="rId11"/>
    <p:sldId id="263" r:id="rId12"/>
    <p:sldId id="264" r:id="rId13"/>
    <p:sldId id="266" r:id="rId14"/>
    <p:sldId id="279" r:id="rId15"/>
    <p:sldId id="267" r:id="rId1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E94E22C-FC1A-47E3-B430-A9E03F2084D0}" type="datetimeFigureOut">
              <a:rPr lang="fa-IR" smtClean="0"/>
              <a:t>19/07/42</a:t>
            </a:fld>
            <a:endParaRPr lang="fa-I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fa-I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76E37BE-51AD-4D22-802C-88045AD08D3F}" type="slidenum">
              <a:rPr lang="fa-IR" smtClean="0"/>
              <a:t>‹#›</a:t>
            </a:fld>
            <a:endParaRPr lang="fa-I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94650334"/>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4E22C-FC1A-47E3-B430-A9E03F2084D0}" type="datetimeFigureOut">
              <a:rPr lang="fa-IR" smtClean="0"/>
              <a:t>19/07/42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76E37BE-51AD-4D22-802C-88045AD08D3F}" type="slidenum">
              <a:rPr lang="fa-IR" smtClean="0"/>
              <a:t>‹#›</a:t>
            </a:fld>
            <a:endParaRPr lang="fa-IR"/>
          </a:p>
        </p:txBody>
      </p:sp>
    </p:spTree>
    <p:extLst>
      <p:ext uri="{BB962C8B-B14F-4D97-AF65-F5344CB8AC3E}">
        <p14:creationId xmlns:p14="http://schemas.microsoft.com/office/powerpoint/2010/main" val="274258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E94E22C-FC1A-47E3-B430-A9E03F2084D0}" type="datetimeFigureOut">
              <a:rPr lang="fa-IR" smtClean="0"/>
              <a:t>19/07/42</a:t>
            </a:fld>
            <a:endParaRPr lang="fa-IR"/>
          </a:p>
        </p:txBody>
      </p:sp>
      <p:sp>
        <p:nvSpPr>
          <p:cNvPr id="5" name="Footer Placeholder 4"/>
          <p:cNvSpPr>
            <a:spLocks noGrp="1"/>
          </p:cNvSpPr>
          <p:nvPr>
            <p:ph type="ftr" sz="quarter" idx="11"/>
          </p:nvPr>
        </p:nvSpPr>
        <p:spPr>
          <a:xfrm>
            <a:off x="2933699" y="6296615"/>
            <a:ext cx="5959577" cy="365125"/>
          </a:xfrm>
        </p:spPr>
        <p:txBody>
          <a:bodyPr/>
          <a:lstStyle/>
          <a:p>
            <a:endParaRPr lang="fa-I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76E37BE-51AD-4D22-802C-88045AD08D3F}" type="slidenum">
              <a:rPr lang="fa-IR" smtClean="0"/>
              <a:t>‹#›</a:t>
            </a:fld>
            <a:endParaRPr lang="fa-I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55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4E22C-FC1A-47E3-B430-A9E03F2084D0}" type="datetimeFigureOut">
              <a:rPr lang="fa-IR" smtClean="0"/>
              <a:t>19/07/42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76E37BE-51AD-4D22-802C-88045AD08D3F}" type="slidenum">
              <a:rPr lang="fa-IR" smtClean="0"/>
              <a:t>‹#›</a:t>
            </a:fld>
            <a:endParaRPr lang="fa-IR"/>
          </a:p>
        </p:txBody>
      </p:sp>
    </p:spTree>
    <p:extLst>
      <p:ext uri="{BB962C8B-B14F-4D97-AF65-F5344CB8AC3E}">
        <p14:creationId xmlns:p14="http://schemas.microsoft.com/office/powerpoint/2010/main" val="49862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E94E22C-FC1A-47E3-B430-A9E03F2084D0}" type="datetimeFigureOut">
              <a:rPr lang="fa-IR" smtClean="0"/>
              <a:t>19/07/42</a:t>
            </a:fld>
            <a:endParaRPr lang="fa-I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fa-I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76E37BE-51AD-4D22-802C-88045AD08D3F}" type="slidenum">
              <a:rPr lang="fa-IR" smtClean="0"/>
              <a:t>‹#›</a:t>
            </a:fld>
            <a:endParaRPr lang="fa-I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7469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94E22C-FC1A-47E3-B430-A9E03F2084D0}" type="datetimeFigureOut">
              <a:rPr lang="fa-IR" smtClean="0"/>
              <a:t>19/07/42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76E37BE-51AD-4D22-802C-88045AD08D3F}" type="slidenum">
              <a:rPr lang="fa-IR" smtClean="0"/>
              <a:t>‹#›</a:t>
            </a:fld>
            <a:endParaRPr lang="fa-IR"/>
          </a:p>
        </p:txBody>
      </p:sp>
    </p:spTree>
    <p:extLst>
      <p:ext uri="{BB962C8B-B14F-4D97-AF65-F5344CB8AC3E}">
        <p14:creationId xmlns:p14="http://schemas.microsoft.com/office/powerpoint/2010/main" val="81172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94E22C-FC1A-47E3-B430-A9E03F2084D0}" type="datetimeFigureOut">
              <a:rPr lang="fa-IR" smtClean="0"/>
              <a:t>19/07/42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76E37BE-51AD-4D22-802C-88045AD08D3F}" type="slidenum">
              <a:rPr lang="fa-IR" smtClean="0"/>
              <a:t>‹#›</a:t>
            </a:fld>
            <a:endParaRPr lang="fa-IR"/>
          </a:p>
        </p:txBody>
      </p:sp>
    </p:spTree>
    <p:extLst>
      <p:ext uri="{BB962C8B-B14F-4D97-AF65-F5344CB8AC3E}">
        <p14:creationId xmlns:p14="http://schemas.microsoft.com/office/powerpoint/2010/main" val="316472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94E22C-FC1A-47E3-B430-A9E03F2084D0}" type="datetimeFigureOut">
              <a:rPr lang="fa-IR" smtClean="0"/>
              <a:t>19/07/42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76E37BE-51AD-4D22-802C-88045AD08D3F}" type="slidenum">
              <a:rPr lang="fa-IR" smtClean="0"/>
              <a:t>‹#›</a:t>
            </a:fld>
            <a:endParaRPr lang="fa-IR"/>
          </a:p>
        </p:txBody>
      </p:sp>
    </p:spTree>
    <p:extLst>
      <p:ext uri="{BB962C8B-B14F-4D97-AF65-F5344CB8AC3E}">
        <p14:creationId xmlns:p14="http://schemas.microsoft.com/office/powerpoint/2010/main" val="140492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E94E22C-FC1A-47E3-B430-A9E03F2084D0}" type="datetimeFigureOut">
              <a:rPr lang="fa-IR" smtClean="0"/>
              <a:t>19/07/42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76E37BE-51AD-4D22-802C-88045AD08D3F}" type="slidenum">
              <a:rPr lang="fa-IR" smtClean="0"/>
              <a:t>‹#›</a:t>
            </a:fld>
            <a:endParaRPr lang="fa-IR"/>
          </a:p>
        </p:txBody>
      </p:sp>
    </p:spTree>
    <p:extLst>
      <p:ext uri="{BB962C8B-B14F-4D97-AF65-F5344CB8AC3E}">
        <p14:creationId xmlns:p14="http://schemas.microsoft.com/office/powerpoint/2010/main" val="45320480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E94E22C-FC1A-47E3-B430-A9E03F2084D0}" type="datetimeFigureOut">
              <a:rPr lang="fa-IR" smtClean="0"/>
              <a:t>19/07/42</a:t>
            </a:fld>
            <a:endParaRPr lang="fa-I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fa-I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76E37BE-51AD-4D22-802C-88045AD08D3F}" type="slidenum">
              <a:rPr lang="fa-IR" smtClean="0"/>
              <a:t>‹#›</a:t>
            </a:fld>
            <a:endParaRPr lang="fa-IR"/>
          </a:p>
        </p:txBody>
      </p:sp>
    </p:spTree>
    <p:extLst>
      <p:ext uri="{BB962C8B-B14F-4D97-AF65-F5344CB8AC3E}">
        <p14:creationId xmlns:p14="http://schemas.microsoft.com/office/powerpoint/2010/main" val="35680552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E94E22C-FC1A-47E3-B430-A9E03F2084D0}" type="datetimeFigureOut">
              <a:rPr lang="fa-IR" smtClean="0"/>
              <a:t>19/07/42</a:t>
            </a:fld>
            <a:endParaRPr lang="fa-I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fa-I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76E37BE-51AD-4D22-802C-88045AD08D3F}" type="slidenum">
              <a:rPr lang="fa-IR" smtClean="0"/>
              <a:t>‹#›</a:t>
            </a:fld>
            <a:endParaRPr lang="fa-IR"/>
          </a:p>
        </p:txBody>
      </p:sp>
    </p:spTree>
    <p:extLst>
      <p:ext uri="{BB962C8B-B14F-4D97-AF65-F5344CB8AC3E}">
        <p14:creationId xmlns:p14="http://schemas.microsoft.com/office/powerpoint/2010/main" val="37263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E94E22C-FC1A-47E3-B430-A9E03F2084D0}" type="datetimeFigureOut">
              <a:rPr lang="fa-IR" smtClean="0"/>
              <a:t>19/07/42</a:t>
            </a:fld>
            <a:endParaRPr lang="fa-I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fa-I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76E37BE-51AD-4D22-802C-88045AD08D3F}" type="slidenum">
              <a:rPr lang="fa-IR" smtClean="0"/>
              <a:t>‹#›</a:t>
            </a:fld>
            <a:endParaRPr lang="fa-I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79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8345"/>
            <a:ext cx="12172752" cy="5753528"/>
          </a:xfrm>
        </p:spPr>
      </p:pic>
    </p:spTree>
    <p:extLst>
      <p:ext uri="{BB962C8B-B14F-4D97-AF65-F5344CB8AC3E}">
        <p14:creationId xmlns:p14="http://schemas.microsoft.com/office/powerpoint/2010/main" val="75049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all </a:t>
            </a:r>
            <a:r>
              <a:rPr lang="en-US" dirty="0"/>
              <a:t>people with a BP that is 20/10 mm Hg above the goal be initiated on single-pill combination </a:t>
            </a:r>
            <a:r>
              <a:rPr lang="en-US" dirty="0" smtClean="0"/>
              <a:t>therapy</a:t>
            </a:r>
            <a:endParaRPr lang="fa-IR" dirty="0"/>
          </a:p>
          <a:p>
            <a:pPr algn="l" rtl="0"/>
            <a:endParaRPr lang="fa-IR" dirty="0"/>
          </a:p>
        </p:txBody>
      </p:sp>
    </p:spTree>
    <p:extLst>
      <p:ext uri="{BB962C8B-B14F-4D97-AF65-F5344CB8AC3E}">
        <p14:creationId xmlns:p14="http://schemas.microsoft.com/office/powerpoint/2010/main" val="375038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1328" y="66099"/>
            <a:ext cx="5081028" cy="6791901"/>
          </a:xfrm>
        </p:spPr>
      </p:pic>
    </p:spTree>
    <p:extLst>
      <p:ext uri="{BB962C8B-B14F-4D97-AF65-F5344CB8AC3E}">
        <p14:creationId xmlns:p14="http://schemas.microsoft.com/office/powerpoint/2010/main" val="2737691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708" y="0"/>
            <a:ext cx="11285482" cy="7012239"/>
          </a:xfrm>
        </p:spPr>
      </p:pic>
    </p:spTree>
    <p:extLst>
      <p:ext uri="{BB962C8B-B14F-4D97-AF65-F5344CB8AC3E}">
        <p14:creationId xmlns:p14="http://schemas.microsoft.com/office/powerpoint/2010/main" val="2031654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8045" y="0"/>
            <a:ext cx="9741879" cy="6908183"/>
          </a:xfrm>
        </p:spPr>
      </p:pic>
    </p:spTree>
    <p:extLst>
      <p:ext uri="{BB962C8B-B14F-4D97-AF65-F5344CB8AC3E}">
        <p14:creationId xmlns:p14="http://schemas.microsoft.com/office/powerpoint/2010/main" val="254586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diuretics and goal of therapy</a:t>
            </a:r>
            <a:endParaRPr lang="fa-IR" dirty="0"/>
          </a:p>
        </p:txBody>
      </p:sp>
      <p:sp>
        <p:nvSpPr>
          <p:cNvPr id="3" name="Content Placeholder 2"/>
          <p:cNvSpPr>
            <a:spLocks noGrp="1"/>
          </p:cNvSpPr>
          <p:nvPr>
            <p:ph idx="1"/>
          </p:nvPr>
        </p:nvSpPr>
        <p:spPr/>
        <p:txBody>
          <a:bodyPr>
            <a:normAutofit fontScale="92500" lnSpcReduction="20000"/>
          </a:bodyPr>
          <a:lstStyle/>
          <a:p>
            <a:pPr algn="l" rtl="0"/>
            <a:r>
              <a:rPr lang="en-US" dirty="0" smtClean="0"/>
              <a:t>higher </a:t>
            </a:r>
            <a:r>
              <a:rPr lang="en-US" dirty="0"/>
              <a:t>doses of diuretics are typically required in patients with CKD who are usually volume expanded even in the absence of </a:t>
            </a:r>
            <a:r>
              <a:rPr lang="en-US" dirty="0" smtClean="0"/>
              <a:t>edema</a:t>
            </a:r>
          </a:p>
          <a:p>
            <a:pPr algn="l" rtl="0"/>
            <a:r>
              <a:rPr lang="en-US" dirty="0" smtClean="0"/>
              <a:t>Thiazide </a:t>
            </a:r>
            <a:r>
              <a:rPr lang="en-US" dirty="0"/>
              <a:t>diuretics become less effective when the glomerular filtration rate (GFR) is less than 30 </a:t>
            </a:r>
            <a:r>
              <a:rPr lang="en-US" dirty="0" smtClean="0"/>
              <a:t>mL/min. In </a:t>
            </a:r>
            <a:r>
              <a:rPr lang="en-US" dirty="0"/>
              <a:t>such patients, loop diuretics are preferred as initial therapy</a:t>
            </a:r>
            <a:r>
              <a:rPr lang="en-US" dirty="0" smtClean="0"/>
              <a:t>.</a:t>
            </a:r>
          </a:p>
          <a:p>
            <a:pPr algn="l" rtl="0"/>
            <a:r>
              <a:rPr lang="en-US" dirty="0" smtClean="0"/>
              <a:t>If </a:t>
            </a:r>
            <a:r>
              <a:rPr lang="en-US" dirty="0"/>
              <a:t>edema persists, a thiazide diuretic can be added to the loop diuretic</a:t>
            </a:r>
            <a:r>
              <a:rPr lang="en-US" dirty="0" smtClean="0"/>
              <a:t>.</a:t>
            </a:r>
          </a:p>
          <a:p>
            <a:pPr algn="l" rtl="0"/>
            <a:r>
              <a:rPr lang="en-US" dirty="0" smtClean="0"/>
              <a:t>In </a:t>
            </a:r>
            <a:r>
              <a:rPr lang="en-US" dirty="0"/>
              <a:t>edematous patients with CKD, the initial goal is removal of edema. However, if hypertension persists once edema has been removed, plasma volume expansion may still be present and contribute to the hypertension. </a:t>
            </a:r>
            <a:endParaRPr lang="en-US" dirty="0" smtClean="0"/>
          </a:p>
          <a:p>
            <a:pPr algn="l" rtl="0"/>
            <a:r>
              <a:rPr lang="en-US" dirty="0" smtClean="0"/>
              <a:t>Diuretic </a:t>
            </a:r>
            <a:r>
              <a:rPr lang="en-US" dirty="0"/>
              <a:t>therapy should be increased until one of two endpoints is reached: the blood pressure goal is achieved or the patient has attained "dry weight," which, in the presence of persistent </a:t>
            </a:r>
            <a:r>
              <a:rPr lang="en-US" dirty="0" smtClean="0"/>
              <a:t>hypertension</a:t>
            </a:r>
            <a:endParaRPr lang="fa-IR" dirty="0"/>
          </a:p>
        </p:txBody>
      </p:sp>
    </p:spTree>
    <p:extLst>
      <p:ext uri="{BB962C8B-B14F-4D97-AF65-F5344CB8AC3E}">
        <p14:creationId xmlns:p14="http://schemas.microsoft.com/office/powerpoint/2010/main" val="199979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7620000"/>
          </a:xfrm>
        </p:spPr>
      </p:pic>
      <p:pic>
        <p:nvPicPr>
          <p:cNvPr id="5" name="Picture 4" descr="C:\Users\SamSystemShargh\Desktop\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322"/>
            <a:ext cx="2261134" cy="208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Hypertension treatment in CKD</a:t>
            </a:r>
            <a:endParaRPr lang="fa-IR" dirty="0"/>
          </a:p>
        </p:txBody>
      </p:sp>
      <p:sp>
        <p:nvSpPr>
          <p:cNvPr id="3" name="Subtitle 2"/>
          <p:cNvSpPr>
            <a:spLocks noGrp="1"/>
          </p:cNvSpPr>
          <p:nvPr>
            <p:ph type="subTitle" idx="1"/>
          </p:nvPr>
        </p:nvSpPr>
        <p:spPr/>
        <p:txBody>
          <a:bodyPr>
            <a:normAutofit fontScale="70000" lnSpcReduction="20000"/>
          </a:bodyPr>
          <a:lstStyle/>
          <a:p>
            <a:r>
              <a:rPr lang="en-US" dirty="0"/>
              <a:t>By Dr M.Zaare</a:t>
            </a:r>
            <a:endParaRPr lang="fa-IR" dirty="0"/>
          </a:p>
          <a:p>
            <a:r>
              <a:rPr lang="en-US" dirty="0"/>
              <a:t>Nephrologist</a:t>
            </a:r>
          </a:p>
          <a:p>
            <a:r>
              <a:rPr lang="en-US" dirty="0"/>
              <a:t>Assistant professor </a:t>
            </a:r>
          </a:p>
          <a:p>
            <a:endParaRPr lang="fa-IR" dirty="0"/>
          </a:p>
        </p:txBody>
      </p:sp>
    </p:spTree>
    <p:extLst>
      <p:ext uri="{BB962C8B-B14F-4D97-AF65-F5344CB8AC3E}">
        <p14:creationId xmlns:p14="http://schemas.microsoft.com/office/powerpoint/2010/main" val="227188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l" rtl="0"/>
            <a:r>
              <a:rPr lang="en-US" dirty="0"/>
              <a:t>Renal parenchymal diseases are among the most common identifiable causes of hypertension, and their incidence will continue to increase as the population grows older and </a:t>
            </a:r>
            <a:r>
              <a:rPr lang="en-US" dirty="0" smtClean="0"/>
              <a:t>fatter</a:t>
            </a:r>
          </a:p>
          <a:p>
            <a:pPr algn="l" rtl="0"/>
            <a:endParaRPr lang="fa-IR" dirty="0"/>
          </a:p>
        </p:txBody>
      </p:sp>
      <p:pic>
        <p:nvPicPr>
          <p:cNvPr id="4" name="Picture 3" descr="C:\Users\SamSystemShargh\Desktop\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0866" y="0"/>
            <a:ext cx="2261134" cy="208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8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l" rtl="0"/>
            <a:r>
              <a:rPr lang="en-US" dirty="0"/>
              <a:t>In patients with chronic </a:t>
            </a:r>
            <a:r>
              <a:rPr lang="en-US" dirty="0" smtClean="0"/>
              <a:t>kidney disease, different </a:t>
            </a:r>
            <a:r>
              <a:rPr lang="en-US" dirty="0"/>
              <a:t>types of blood pressure, </a:t>
            </a:r>
            <a:r>
              <a:rPr lang="en-US" dirty="0" smtClean="0"/>
              <a:t>including Masked hypertension,</a:t>
            </a:r>
            <a:r>
              <a:rPr lang="fa-IR" dirty="0" smtClean="0"/>
              <a:t> </a:t>
            </a:r>
            <a:r>
              <a:rPr lang="en-US" dirty="0"/>
              <a:t>Elevated night time Blood </a:t>
            </a:r>
            <a:r>
              <a:rPr lang="en-US" dirty="0" smtClean="0"/>
              <a:t>pressure,</a:t>
            </a:r>
            <a:r>
              <a:rPr lang="fa-IR" dirty="0" smtClean="0"/>
              <a:t> </a:t>
            </a:r>
            <a:r>
              <a:rPr lang="en-US" dirty="0"/>
              <a:t>Resistant hypertension </a:t>
            </a:r>
            <a:r>
              <a:rPr lang="en-US" dirty="0" smtClean="0"/>
              <a:t>are common</a:t>
            </a:r>
            <a:endParaRPr lang="fa-IR" dirty="0"/>
          </a:p>
        </p:txBody>
      </p:sp>
    </p:spTree>
    <p:extLst>
      <p:ext uri="{BB962C8B-B14F-4D97-AF65-F5344CB8AC3E}">
        <p14:creationId xmlns:p14="http://schemas.microsoft.com/office/powerpoint/2010/main" val="264446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dirty="0" smtClean="0"/>
              <a:t>BP </a:t>
            </a:r>
            <a:r>
              <a:rPr lang="en-US" dirty="0"/>
              <a:t>goal below 140/90 mm Hg and the use of RAAS-blocking agents in people with stage 3 or higher CKD who have very high </a:t>
            </a:r>
            <a:r>
              <a:rPr lang="en-US" dirty="0" smtClean="0"/>
              <a:t>albuminuria (strongest </a:t>
            </a:r>
            <a:r>
              <a:rPr lang="en-US" dirty="0"/>
              <a:t>level of </a:t>
            </a:r>
            <a:r>
              <a:rPr lang="en-US" dirty="0" smtClean="0"/>
              <a:t>evidence) </a:t>
            </a:r>
          </a:p>
          <a:p>
            <a:pPr algn="l" rtl="0"/>
            <a:r>
              <a:rPr lang="en-US" dirty="0" smtClean="0"/>
              <a:t>RAAS-blocker </a:t>
            </a:r>
            <a:r>
              <a:rPr lang="en-US" dirty="0"/>
              <a:t>use in people with CKD in </a:t>
            </a:r>
            <a:r>
              <a:rPr lang="en-US" dirty="0" smtClean="0"/>
              <a:t>general (weaker evidence)</a:t>
            </a:r>
          </a:p>
          <a:p>
            <a:pPr algn="l" rtl="0"/>
            <a:r>
              <a:rPr lang="en-US" dirty="0" smtClean="0"/>
              <a:t>BP </a:t>
            </a:r>
            <a:r>
              <a:rPr lang="en-US" dirty="0"/>
              <a:t>of less than 130/80 mm Hg for those who have a urine albumin level of 1 g or more and an </a:t>
            </a:r>
            <a:r>
              <a:rPr lang="en-US" dirty="0" err="1"/>
              <a:t>eGFR</a:t>
            </a:r>
            <a:r>
              <a:rPr lang="en-US" dirty="0"/>
              <a:t> of less than 60 mL/min/1.73 </a:t>
            </a:r>
            <a:r>
              <a:rPr lang="en-US" dirty="0" smtClean="0"/>
              <a:t>m2 (very </a:t>
            </a:r>
            <a:r>
              <a:rPr lang="en-US" dirty="0"/>
              <a:t>weak </a:t>
            </a:r>
            <a:r>
              <a:rPr lang="en-US" dirty="0" smtClean="0"/>
              <a:t>evidence)</a:t>
            </a:r>
            <a:endParaRPr lang="fa-IR" dirty="0"/>
          </a:p>
        </p:txBody>
      </p:sp>
    </p:spTree>
    <p:extLst>
      <p:ext uri="{BB962C8B-B14F-4D97-AF65-F5344CB8AC3E}">
        <p14:creationId xmlns:p14="http://schemas.microsoft.com/office/powerpoint/2010/main" val="327912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Nuances in the management of BP in the patient with CKD:</a:t>
            </a:r>
            <a:br>
              <a:rPr lang="en-US" dirty="0"/>
            </a:br>
            <a:endParaRPr lang="fa-IR" dirty="0"/>
          </a:p>
        </p:txBody>
      </p:sp>
      <p:sp>
        <p:nvSpPr>
          <p:cNvPr id="3" name="Content Placeholder 2"/>
          <p:cNvSpPr>
            <a:spLocks noGrp="1"/>
          </p:cNvSpPr>
          <p:nvPr>
            <p:ph idx="1"/>
          </p:nvPr>
        </p:nvSpPr>
        <p:spPr/>
        <p:txBody>
          <a:bodyPr>
            <a:normAutofit/>
          </a:bodyPr>
          <a:lstStyle/>
          <a:p>
            <a:pPr algn="l" rtl="0"/>
            <a:r>
              <a:rPr lang="en-US" dirty="0" smtClean="0"/>
              <a:t>risk </a:t>
            </a:r>
            <a:r>
              <a:rPr lang="en-US" dirty="0"/>
              <a:t>for </a:t>
            </a:r>
            <a:r>
              <a:rPr lang="en-US" dirty="0" smtClean="0"/>
              <a:t>hyperkalemia</a:t>
            </a:r>
          </a:p>
        </p:txBody>
      </p:sp>
    </p:spTree>
    <p:extLst>
      <p:ext uri="{BB962C8B-B14F-4D97-AF65-F5344CB8AC3E}">
        <p14:creationId xmlns:p14="http://schemas.microsoft.com/office/powerpoint/2010/main" val="3164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a:t>risk predictors</a:t>
            </a:r>
            <a:r>
              <a:rPr lang="en-US" dirty="0"/>
              <a:t>. </a:t>
            </a:r>
            <a:r>
              <a:rPr lang="en-US" u="sng" dirty="0"/>
              <a:t>If a patient was already receiving an appropriate diuretic for level of kidney function, then these were reliable risk predictors for hyperkalemia</a:t>
            </a:r>
            <a:r>
              <a:rPr lang="en-US" dirty="0"/>
              <a:t> (i.e., [K+ ]s &gt; 5.5 mEq/L): </a:t>
            </a:r>
          </a:p>
          <a:p>
            <a:pPr lvl="1" algn="l" rtl="0"/>
            <a:r>
              <a:rPr lang="en-US" dirty="0"/>
              <a:t> </a:t>
            </a:r>
            <a:r>
              <a:rPr lang="en-US" dirty="0" err="1"/>
              <a:t>eGFR</a:t>
            </a:r>
            <a:r>
              <a:rPr lang="en-US" dirty="0"/>
              <a:t> of less than 45 mL/min/1.73 m2 , </a:t>
            </a:r>
          </a:p>
          <a:p>
            <a:pPr lvl="1" algn="l" rtl="0"/>
            <a:r>
              <a:rPr lang="en-US" dirty="0"/>
              <a:t>serum potassium level above 4.5 mEq/L, </a:t>
            </a:r>
          </a:p>
          <a:p>
            <a:pPr lvl="1" algn="l" rtl="0"/>
            <a:r>
              <a:rPr lang="en-US" dirty="0"/>
              <a:t>body mass index of less than 25.</a:t>
            </a:r>
          </a:p>
          <a:p>
            <a:pPr algn="l" rtl="0"/>
            <a:r>
              <a:rPr lang="en-US" dirty="0"/>
              <a:t>Hyperkalemia has limited our ability to assess whether RAAS blockers are effective in slowing CKD progression in stage 3b and higher CKD.</a:t>
            </a:r>
            <a:endParaRPr lang="fa-IR" dirty="0"/>
          </a:p>
          <a:p>
            <a:pPr algn="l" rtl="0"/>
            <a:endParaRPr lang="fa-IR" dirty="0"/>
          </a:p>
        </p:txBody>
      </p:sp>
    </p:spTree>
    <p:extLst>
      <p:ext uri="{BB962C8B-B14F-4D97-AF65-F5344CB8AC3E}">
        <p14:creationId xmlns:p14="http://schemas.microsoft.com/office/powerpoint/2010/main" val="364364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dirty="0" smtClean="0"/>
              <a:t>sodium </a:t>
            </a:r>
            <a:r>
              <a:rPr lang="en-US" dirty="0"/>
              <a:t>restriction to less than 2400 mg/day </a:t>
            </a:r>
            <a:endParaRPr lang="en-US" dirty="0" smtClean="0"/>
          </a:p>
          <a:p>
            <a:pPr lvl="1" algn="l" rtl="0"/>
            <a:r>
              <a:rPr lang="en-US" dirty="0"/>
              <a:t>stage 4 </a:t>
            </a:r>
            <a:r>
              <a:rPr lang="en-US" dirty="0" smtClean="0"/>
              <a:t>CKD: </a:t>
            </a:r>
            <a:r>
              <a:rPr lang="en-US" dirty="0"/>
              <a:t>every 400 mg above a sodium intake base of 3000 mg/day requires an additional BP medication to maintain BP </a:t>
            </a:r>
            <a:r>
              <a:rPr lang="en-US" dirty="0" smtClean="0"/>
              <a:t>control</a:t>
            </a:r>
          </a:p>
          <a:p>
            <a:pPr lvl="1" algn="l" rtl="0"/>
            <a:r>
              <a:rPr lang="en-US" dirty="0"/>
              <a:t>failure to reduce sodium intake suppresses the RAAS system and hence reduces efficacy of RAAS </a:t>
            </a:r>
            <a:r>
              <a:rPr lang="en-US" dirty="0" smtClean="0"/>
              <a:t>blockers</a:t>
            </a:r>
          </a:p>
          <a:p>
            <a:pPr lvl="1" algn="l" rtl="0"/>
            <a:r>
              <a:rPr lang="en-US" dirty="0"/>
              <a:t>failure to reduce sodium intake is a cause of resistant </a:t>
            </a:r>
            <a:r>
              <a:rPr lang="en-US" dirty="0" smtClean="0"/>
              <a:t>hypertension</a:t>
            </a:r>
          </a:p>
        </p:txBody>
      </p:sp>
    </p:spTree>
    <p:extLst>
      <p:ext uri="{BB962C8B-B14F-4D97-AF65-F5344CB8AC3E}">
        <p14:creationId xmlns:p14="http://schemas.microsoft.com/office/powerpoint/2010/main" val="1588927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a:t>reduced alcohol consumption</a:t>
            </a:r>
          </a:p>
          <a:p>
            <a:pPr algn="l" rtl="0"/>
            <a:r>
              <a:rPr lang="en-US" dirty="0"/>
              <a:t>aerobic NOT isometric exercise</a:t>
            </a:r>
          </a:p>
          <a:p>
            <a:pPr algn="l" rtl="0"/>
            <a:r>
              <a:rPr lang="en-US" dirty="0"/>
              <a:t>BP targets need to be clearly defined</a:t>
            </a:r>
          </a:p>
          <a:p>
            <a:pPr algn="l" rtl="0"/>
            <a:r>
              <a:rPr lang="en-US" dirty="0"/>
              <a:t>appropriate antihypertensive agents</a:t>
            </a:r>
            <a:endParaRPr lang="fa-IR" dirty="0"/>
          </a:p>
          <a:p>
            <a:pPr algn="l" rtl="0"/>
            <a:endParaRPr lang="fa-IR" dirty="0"/>
          </a:p>
        </p:txBody>
      </p:sp>
    </p:spTree>
    <p:extLst>
      <p:ext uri="{BB962C8B-B14F-4D97-AF65-F5344CB8AC3E}">
        <p14:creationId xmlns:p14="http://schemas.microsoft.com/office/powerpoint/2010/main" val="3837345943"/>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218</TotalTime>
  <Words>484</Words>
  <Application>Microsoft Office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Schoolbook</vt:lpstr>
      <vt:lpstr>Corbel</vt:lpstr>
      <vt:lpstr>Times New Roman</vt:lpstr>
      <vt:lpstr>Feathered</vt:lpstr>
      <vt:lpstr>PowerPoint Presentation</vt:lpstr>
      <vt:lpstr>Hypertension treatment in CKD</vt:lpstr>
      <vt:lpstr>PowerPoint Presentation</vt:lpstr>
      <vt:lpstr>PowerPoint Presentation</vt:lpstr>
      <vt:lpstr>PowerPoint Presentation</vt:lpstr>
      <vt:lpstr>Nuances in the management of BP in the patient with CKD: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diuretics and goal of therapy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zaare</dc:creator>
  <cp:lastModifiedBy>maryam zaare</cp:lastModifiedBy>
  <cp:revision>20</cp:revision>
  <dcterms:created xsi:type="dcterms:W3CDTF">2021-03-01T09:33:44Z</dcterms:created>
  <dcterms:modified xsi:type="dcterms:W3CDTF">2021-03-02T09:02:23Z</dcterms:modified>
</cp:coreProperties>
</file>